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61" r:id="rId3"/>
    <p:sldId id="258" r:id="rId4"/>
    <p:sldId id="551" r:id="rId5"/>
    <p:sldId id="543" r:id="rId6"/>
    <p:sldId id="544" r:id="rId7"/>
    <p:sldId id="522" r:id="rId8"/>
    <p:sldId id="547" r:id="rId9"/>
    <p:sldId id="554" r:id="rId10"/>
    <p:sldId id="548" r:id="rId11"/>
    <p:sldId id="555" r:id="rId12"/>
    <p:sldId id="552" r:id="rId13"/>
    <p:sldId id="545" r:id="rId14"/>
    <p:sldId id="550" r:id="rId15"/>
    <p:sldId id="557" r:id="rId16"/>
    <p:sldId id="558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59" r:id="rId30"/>
    <p:sldId id="556" r:id="rId31"/>
    <p:sldId id="54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9F8"/>
    <a:srgbClr val="579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>
        <p:scale>
          <a:sx n="75" d="100"/>
          <a:sy n="75" d="100"/>
        </p:scale>
        <p:origin x="97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E52C-A972-4FD9-96BD-3D978D0680E1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76A38-2C26-4DF6-8F1C-F22877A7A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6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77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2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4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9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92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91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931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78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7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35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1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0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47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466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080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63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08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03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39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27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4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6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9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72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5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17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6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909B9-E4E0-4243-B410-94003751B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FADB7-273C-472F-BA73-94A4354A1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30218-9D5E-44FD-915C-855141DA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48FC6E-C47C-4CAF-A4A0-5EBCC982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3E886-DA15-420E-9990-1EE4183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10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4C82-D643-463E-A8B8-65796A65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33B00-7E19-4DE8-9554-287F11BD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67217-9AB0-4404-B1BA-417AD1D2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940ED-3A14-4BEB-8F88-9E827D2A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18565-21E8-474D-B8DF-B7F7E530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00428-BC97-41F2-812B-383896E30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2F6CA-3D94-4183-995A-6CCD67037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29534-19EB-4811-9B5A-5EAE773C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FF5F2-3F67-4432-AC12-1C14CDED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6CA38-1AA9-49C7-A34D-35007206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3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C1F3F-7CDE-4F81-82C3-5926821D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EE7E3-38AD-4FD7-B6A1-8581FA4B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D5939-F9E2-4FCD-A856-F3788C32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AAE93-41D5-4E23-B02D-4E1A472D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F2360-C314-4F14-83EE-925F6DE7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36AFF-D140-428D-9D83-E6F26E38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3BF2B-E48A-427A-BB34-9492258B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562B9-DEA3-400A-BF0D-82E46AAE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8EBA11-84DC-4863-8C6E-3778C351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9DAB37-A32C-4FC0-A6EC-EA9B1C5C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23FB7-EC01-4416-AA23-EB3B22F7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BFAC8-E4E2-46C3-A638-8194EA65D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BD982D-FA5B-4031-A504-7065CFD27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6D873-1173-4927-A13F-4612F0C8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6FA246-78DD-4BD7-B335-7F334DDB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1D322-14FB-4775-A7E9-4C3151E5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66254-6AD6-4B92-9B1D-939F06F9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AAEA4-62C0-42F5-8C2F-8E69D777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00A656-ACC1-4F99-8C6F-55F7E0251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FE5046-A5E8-43E3-A8BF-3ED732DAA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574ED-9D38-4FD8-BBEB-070AB5C59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7B00E3-47EF-45F3-B1B9-20F8CC93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F64F9-B21E-46F9-9CD8-BB09114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6947AD-E162-493D-9644-CCD58249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6C17-0DB0-4A98-AFB8-46946BE23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DBD392-8494-4E95-9988-4A79EBF6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A1419A-6014-4190-9D37-D3270183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A54001-D4AF-49E3-A032-1D1CEE6D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03AE21-49A0-4071-9CD9-B1EF9237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CF4348-75F1-4009-A4E1-E7806F55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70849A-41CA-4FB1-A0BE-ACEC81CB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BE86D-CE80-45D5-BAF1-D5B9E454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47904-C57C-4F9F-B6D3-C1236B81E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12E296-C84B-490C-877B-D436F46B5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BB5A7-1F59-46B2-85DA-1D193128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865EE-7B6A-4408-AC6C-79FA8EB4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9CB73-9F6F-4BCA-9F88-3B1F1E55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8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4317B-9278-4861-82B5-EB33895B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84627F-905A-4512-939B-2EC62EFA0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819D6-2430-4CD4-8BED-9CC21AEDA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CE6B06-1A31-433F-BE9E-6534A1DD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BB5934-DBEF-4138-8D30-452AD221FE96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5DD404-8292-4B08-9ED0-3F00F27D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81B057-8AB4-4FBC-82BC-FE526D67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2AC8C83-4DC2-4C1D-B8A0-0DAFC619FB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52" y="123460"/>
            <a:ext cx="2076035" cy="203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22" y="-13063"/>
            <a:ext cx="12320685" cy="69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.png"/><Relationship Id="rId5" Type="http://schemas.openxmlformats.org/officeDocument/2006/relationships/audio" Target="../media/media1.mp3"/><Relationship Id="rId10" Type="http://schemas.openxmlformats.org/officeDocument/2006/relationships/image" Target="../media/image4.png"/><Relationship Id="rId4" Type="http://schemas.microsoft.com/office/2007/relationships/media" Target="../media/media1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anxicheung/cu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jianshu.com/p/bb9c35606d29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6a8d72b3bf48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github.com/yanxicheung/cu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anshu.com/p/1bc0f15559fd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587" y="-40021"/>
            <a:ext cx="12320685" cy="6938042"/>
          </a:xfrm>
          <a:prstGeom prst="rect">
            <a:avLst/>
          </a:prstGeom>
        </p:spPr>
      </p:pic>
      <p:sp>
        <p:nvSpPr>
          <p:cNvPr id="10" name="PA_矩形 48"/>
          <p:cNvSpPr/>
          <p:nvPr>
            <p:custDataLst>
              <p:tags r:id="rId2"/>
            </p:custDataLst>
          </p:nvPr>
        </p:nvSpPr>
        <p:spPr>
          <a:xfrm>
            <a:off x="4525829" y="3669568"/>
            <a:ext cx="4060496" cy="394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500"/>
              </a:lnSpc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</a:endParaRPr>
          </a:p>
        </p:txBody>
      </p:sp>
      <p:sp>
        <p:nvSpPr>
          <p:cNvPr id="12" name="PA_文本框 50"/>
          <p:cNvSpPr txBox="1"/>
          <p:nvPr>
            <p:custDataLst>
              <p:tags r:id="rId3"/>
            </p:custDataLst>
          </p:nvPr>
        </p:nvSpPr>
        <p:spPr>
          <a:xfrm>
            <a:off x="1339254" y="2279265"/>
            <a:ext cx="10433646" cy="133613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srgbClr val="4787C7"/>
                </a:solidFill>
                <a:effectLst/>
                <a:uLnTx/>
                <a:uFillTx/>
                <a:latin typeface="+mn-ea"/>
                <a:cs typeface="+mn-cs"/>
              </a:rPr>
              <a:t>代码整理案例</a:t>
            </a:r>
          </a:p>
        </p:txBody>
      </p:sp>
      <p:pic>
        <p:nvPicPr>
          <p:cNvPr id="2" name="Pianoboy - The truth that you leave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075" y="-934410"/>
            <a:ext cx="609600" cy="6096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4D9557-D2E5-4C78-9B01-39C5A7A019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87348" y="485283"/>
            <a:ext cx="12574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OSP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1FF4A6-8B35-4F2B-BD23-CE91988A2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494" y="908189"/>
            <a:ext cx="6216866" cy="25208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3EDBC2-69C1-4BF8-B67D-5CEE6E5F1477}"/>
              </a:ext>
            </a:extLst>
          </p:cNvPr>
          <p:cNvSpPr txBox="1"/>
          <p:nvPr/>
        </p:nvSpPr>
        <p:spPr>
          <a:xfrm>
            <a:off x="3748840" y="4149117"/>
            <a:ext cx="4373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CApp</a:t>
            </a:r>
            <a:r>
              <a:rPr lang="en-US" altLang="zh-CN" dirty="0"/>
              <a:t> </a:t>
            </a:r>
            <a:r>
              <a:rPr lang="zh-CN" altLang="en-US" dirty="0"/>
              <a:t>负责创建线程，需要用到实例数据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实例数据不属于</a:t>
            </a:r>
            <a:r>
              <a:rPr lang="en-US" altLang="zh-CN" dirty="0" err="1"/>
              <a:t>CApp</a:t>
            </a:r>
            <a:r>
              <a:rPr lang="zh-CN" altLang="en-US" dirty="0"/>
              <a:t>，而属于</a:t>
            </a:r>
            <a:r>
              <a:rPr lang="en-US" altLang="zh-CN" dirty="0" err="1"/>
              <a:t>zTemplate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47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87348" y="485283"/>
            <a:ext cx="125748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83BBD5-A1C4-4956-897E-6956C0B2BD9B}"/>
              </a:ext>
            </a:extLst>
          </p:cNvPr>
          <p:cNvSpPr txBox="1"/>
          <p:nvPr/>
        </p:nvSpPr>
        <p:spPr>
          <a:xfrm>
            <a:off x="3284739" y="1568866"/>
            <a:ext cx="7466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单一职责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消除重复，提高复用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分离变化方向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依赖倒置原则，向稳定方向依赖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4284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50">
            <a:extLst>
              <a:ext uri="{FF2B5EF4-FFF2-40B4-BE49-F238E27FC236}">
                <a16:creationId xmlns:a16="http://schemas.microsoft.com/office/drawing/2014/main" id="{E8C8E419-E3A2-4BDB-8A83-5993922FD96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0780" y="2314776"/>
            <a:ext cx="10433646" cy="133613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300" normalizeH="0" baseline="0" noProof="0" dirty="0">
                <a:ln>
                  <a:noFill/>
                </a:ln>
                <a:solidFill>
                  <a:srgbClr val="4787C7"/>
                </a:solidFill>
                <a:effectLst/>
                <a:uLnTx/>
                <a:uFillTx/>
                <a:latin typeface="+mn-ea"/>
                <a:cs typeface="+mn-cs"/>
              </a:rPr>
              <a:t>组合式设计</a:t>
            </a:r>
          </a:p>
        </p:txBody>
      </p:sp>
    </p:spTree>
    <p:extLst>
      <p:ext uri="{BB962C8B-B14F-4D97-AF65-F5344CB8AC3E}">
        <p14:creationId xmlns:p14="http://schemas.microsoft.com/office/powerpoint/2010/main" val="24436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52864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481818" y="566047"/>
            <a:ext cx="163309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袁英杰</a:t>
            </a: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1273815" y="3097185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0" name="Freeform 105"/>
          <p:cNvSpPr>
            <a:spLocks noEditPoints="1"/>
          </p:cNvSpPr>
          <p:nvPr/>
        </p:nvSpPr>
        <p:spPr bwMode="auto">
          <a:xfrm>
            <a:off x="1298368" y="204803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4" name="Freeform 71"/>
          <p:cNvSpPr>
            <a:spLocks noEditPoints="1"/>
          </p:cNvSpPr>
          <p:nvPr/>
        </p:nvSpPr>
        <p:spPr bwMode="auto">
          <a:xfrm>
            <a:off x="1273815" y="41220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3F0E582-6164-4B48-9D48-E78DB2F087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7AC71D-C868-4B34-AF6A-32D79D0A4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86" y="1229698"/>
            <a:ext cx="2536555" cy="2536555"/>
          </a:xfrm>
          <a:prstGeom prst="rect">
            <a:avLst/>
          </a:prstGeom>
        </p:spPr>
      </p:pic>
      <p:sp>
        <p:nvSpPr>
          <p:cNvPr id="14" name="文本框 13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2D889C1E-26B1-4E56-8BD7-7E1EE5FB72D9}"/>
              </a:ext>
            </a:extLst>
          </p:cNvPr>
          <p:cNvSpPr txBox="1"/>
          <p:nvPr/>
        </p:nvSpPr>
        <p:spPr>
          <a:xfrm>
            <a:off x="4071189" y="1107026"/>
            <a:ext cx="419245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Neusoft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摩托罗拉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ThoughtWorks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首席咨询师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阿里巴巴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P9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架构师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小哒智能科技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CEO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A67F62-AF26-48DB-BDB7-7CB4F757A152}"/>
              </a:ext>
            </a:extLst>
          </p:cNvPr>
          <p:cNvSpPr txBox="1"/>
          <p:nvPr/>
        </p:nvSpPr>
        <p:spPr>
          <a:xfrm>
            <a:off x="5797117" y="6452540"/>
            <a:ext cx="628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https://www.thoughtworks.com/en-gb/profiles/y/yuan-yingjie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C17B22-FDCF-4B85-B2E1-FCDDFD442957}"/>
              </a:ext>
            </a:extLst>
          </p:cNvPr>
          <p:cNvSpPr txBox="1"/>
          <p:nvPr/>
        </p:nvSpPr>
        <p:spPr>
          <a:xfrm>
            <a:off x="5797117" y="6227853"/>
            <a:ext cx="437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https://www.jianshu.com/u/7386692d5489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6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8CFC1-4382-4815-88E0-E9970478B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9549249" cy="50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DA10D0-30E8-4A2E-971A-EDCC12B40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1"/>
            <a:ext cx="9076248" cy="54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4116D6-73E3-4043-98BB-7545F67D3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9681778" cy="48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145885-EF76-49A0-89C4-9199DF126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9" y="353948"/>
            <a:ext cx="9058492" cy="4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2A0453-FC71-4329-BDAE-A9BC1E3D5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9" y="381002"/>
            <a:ext cx="9838108" cy="50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1E62C3-8388-464F-9719-E5811D82D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1"/>
            <a:ext cx="7655201" cy="49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52864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403220" y="560142"/>
            <a:ext cx="1790295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书籍推荐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1273815" y="3097185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0" name="Freeform 105"/>
          <p:cNvSpPr>
            <a:spLocks noEditPoints="1"/>
          </p:cNvSpPr>
          <p:nvPr/>
        </p:nvSpPr>
        <p:spPr bwMode="auto">
          <a:xfrm>
            <a:off x="1298368" y="2048031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4" name="Freeform 71"/>
          <p:cNvSpPr>
            <a:spLocks noEditPoints="1"/>
          </p:cNvSpPr>
          <p:nvPr/>
        </p:nvSpPr>
        <p:spPr bwMode="auto">
          <a:xfrm>
            <a:off x="1273815" y="4122064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3F0E582-6164-4B48-9D48-E78DB2F087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71DEDE-F07B-4552-AD11-E8C635560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91" y="1210662"/>
            <a:ext cx="3857087" cy="501421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13149B4-5E0C-4FDE-8831-4B0BBB03D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94" y="1228648"/>
            <a:ext cx="3857087" cy="4996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F74273-045C-48EE-91E1-627F45184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9" y="381001"/>
            <a:ext cx="7430568" cy="4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F130E1-368D-4F5C-8487-7391BFC8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8977702" cy="53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87C93C-3308-460B-B399-4BE49D540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8105101" cy="5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7287BD-8BAA-4918-BEAD-13CAFE40B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56" y="381000"/>
            <a:ext cx="7917296" cy="55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3F3F10-85F5-4865-80B5-C0FB4A36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9553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AD7B37-DF4B-4DBE-A0D3-D262BA526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48" y="381000"/>
            <a:ext cx="8639175" cy="4267200"/>
          </a:xfrm>
          <a:prstGeom prst="rect">
            <a:avLst/>
          </a:prstGeom>
        </p:spPr>
      </p:pic>
      <p:sp>
        <p:nvSpPr>
          <p:cNvPr id="9" name="文本框 8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19EB456F-2B56-4A9C-AFEB-AC37BB0648BA}"/>
              </a:ext>
            </a:extLst>
          </p:cNvPr>
          <p:cNvSpPr txBox="1"/>
          <p:nvPr/>
        </p:nvSpPr>
        <p:spPr>
          <a:xfrm>
            <a:off x="5464983" y="1784229"/>
            <a:ext cx="5383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cs typeface="+mn-lt"/>
              </a:rPr>
              <a:t>如何优雅地依赖注入？？？</a:t>
            </a:r>
            <a:endParaRPr lang="en-US" altLang="zh-CN" sz="2000" dirty="0">
              <a:solidFill>
                <a:srgbClr val="FF0000"/>
              </a:solidFill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6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1D656485-672C-42C7-A97C-DAEE4960C21F}"/>
              </a:ext>
            </a:extLst>
          </p:cNvPr>
          <p:cNvSpPr txBox="1"/>
          <p:nvPr/>
        </p:nvSpPr>
        <p:spPr>
          <a:xfrm>
            <a:off x="1955510" y="2523242"/>
            <a:ext cx="89729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0" i="0" dirty="0">
                <a:solidFill>
                  <a:srgbClr val="404040"/>
                </a:solidFill>
                <a:effectLst/>
                <a:latin typeface="-apple-system"/>
              </a:rPr>
              <a:t>多重继承造成的物理依赖污染问题如何解决？？</a:t>
            </a:r>
            <a:r>
              <a:rPr lang="zh-CN" altLang="en-US" sz="3200" dirty="0">
                <a:solidFill>
                  <a:srgbClr val="404040"/>
                </a:solidFill>
                <a:latin typeface="-apple-system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sp>
        <p:nvSpPr>
          <p:cNvPr id="9" name="文本框 8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F6148D28-F502-410D-97AF-EEE639A58B6F}"/>
              </a:ext>
            </a:extLst>
          </p:cNvPr>
          <p:cNvSpPr txBox="1"/>
          <p:nvPr/>
        </p:nvSpPr>
        <p:spPr>
          <a:xfrm>
            <a:off x="1761681" y="3749984"/>
            <a:ext cx="89729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uLnTx/>
                <a:uFillTx/>
                <a:latin typeface="-apple-system"/>
                <a:cs typeface="+mn-lt"/>
              </a:rPr>
              <a:t>危害：代码大面积重复编译问题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17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1D656485-672C-42C7-A97C-DAEE4960C21F}"/>
              </a:ext>
            </a:extLst>
          </p:cNvPr>
          <p:cNvSpPr txBox="1"/>
          <p:nvPr/>
        </p:nvSpPr>
        <p:spPr>
          <a:xfrm>
            <a:off x="1955510" y="2523242"/>
            <a:ext cx="89729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0" i="0" dirty="0">
                <a:solidFill>
                  <a:srgbClr val="404040"/>
                </a:solidFill>
                <a:effectLst/>
                <a:latin typeface="-apple-system"/>
              </a:rPr>
              <a:t>多重继承造成的物理依赖污染问题如何解决？？</a:t>
            </a:r>
            <a:r>
              <a:rPr lang="zh-CN" altLang="en-US" sz="3200" dirty="0">
                <a:solidFill>
                  <a:srgbClr val="404040"/>
                </a:solidFill>
                <a:latin typeface="-apple-system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sp>
        <p:nvSpPr>
          <p:cNvPr id="9" name="文本框 8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F6148D28-F502-410D-97AF-EEE639A58B6F}"/>
              </a:ext>
            </a:extLst>
          </p:cNvPr>
          <p:cNvSpPr txBox="1"/>
          <p:nvPr/>
        </p:nvSpPr>
        <p:spPr>
          <a:xfrm>
            <a:off x="1761681" y="3749984"/>
            <a:ext cx="89729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uLnTx/>
                <a:uFillTx/>
                <a:latin typeface="-apple-system"/>
                <a:cs typeface="+mn-lt"/>
              </a:rPr>
              <a:t>危害：代码大面积重复编译问题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25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1D656485-672C-42C7-A97C-DAEE4960C21F}"/>
              </a:ext>
            </a:extLst>
          </p:cNvPr>
          <p:cNvSpPr txBox="1"/>
          <p:nvPr/>
        </p:nvSpPr>
        <p:spPr>
          <a:xfrm>
            <a:off x="1919999" y="2448050"/>
            <a:ext cx="897290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latinLnBrk="1"/>
            <a:r>
              <a:rPr lang="en-US" altLang="zh-CN" sz="3200" b="1" i="0" dirty="0">
                <a:solidFill>
                  <a:srgbClr val="222226"/>
                </a:solidFill>
                <a:effectLst/>
                <a:latin typeface="PingFang SC"/>
              </a:rPr>
              <a:t>PIMPL </a:t>
            </a:r>
            <a:r>
              <a:rPr lang="zh-CN" altLang="en-US" sz="3200" b="1" i="0" dirty="0">
                <a:solidFill>
                  <a:srgbClr val="222226"/>
                </a:solidFill>
                <a:effectLst/>
                <a:latin typeface="PingFang SC"/>
              </a:rPr>
              <a:t>模式</a:t>
            </a:r>
            <a:endParaRPr lang="en-US" altLang="zh-CN" sz="3200" b="1" i="0" dirty="0">
              <a:solidFill>
                <a:srgbClr val="222226"/>
              </a:solidFill>
              <a:effectLst/>
              <a:latin typeface="PingFang SC"/>
            </a:endParaRPr>
          </a:p>
          <a:p>
            <a:pPr algn="l" latinLnBrk="1"/>
            <a:endParaRPr lang="en-US" altLang="zh-CN" sz="3200" b="1" dirty="0">
              <a:solidFill>
                <a:srgbClr val="222226"/>
              </a:solidFill>
              <a:latin typeface="PingFang SC"/>
            </a:endParaRPr>
          </a:p>
          <a:p>
            <a:pPr latinLnBrk="1"/>
            <a:r>
              <a:rPr lang="zh-CN" altLang="en-US" sz="3200" b="1" dirty="0">
                <a:solidFill>
                  <a:srgbClr val="222226"/>
                </a:solidFill>
                <a:latin typeface="PingFang SC"/>
              </a:rPr>
              <a:t>建立抽象层做物理依赖隔离</a:t>
            </a:r>
          </a:p>
        </p:txBody>
      </p:sp>
    </p:spTree>
    <p:extLst>
      <p:ext uri="{BB962C8B-B14F-4D97-AF65-F5344CB8AC3E}">
        <p14:creationId xmlns:p14="http://schemas.microsoft.com/office/powerpoint/2010/main" val="14970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87347" y="485283"/>
            <a:ext cx="18950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参考文献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357AEA-4799-440A-8D4E-964C6E5BAF5A}"/>
              </a:ext>
            </a:extLst>
          </p:cNvPr>
          <p:cNvSpPr txBox="1"/>
          <p:nvPr/>
        </p:nvSpPr>
        <p:spPr>
          <a:xfrm>
            <a:off x="745725" y="1389503"/>
            <a:ext cx="6658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6"/>
              </a:rPr>
              <a:t>小类，大对象：</a:t>
            </a:r>
            <a:r>
              <a:rPr lang="en-US" altLang="zh-CN" dirty="0">
                <a:hlinkClick r:id="rId6"/>
              </a:rPr>
              <a:t>C++ - </a:t>
            </a:r>
            <a:r>
              <a:rPr lang="zh-CN" altLang="en-US" dirty="0">
                <a:hlinkClick r:id="rId6"/>
              </a:rPr>
              <a:t>简书 </a:t>
            </a:r>
            <a:r>
              <a:rPr lang="en-US" altLang="zh-CN" dirty="0">
                <a:hlinkClick r:id="rId6"/>
              </a:rPr>
              <a:t>(jianshu.com)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DCI in C++ - </a:t>
            </a:r>
            <a:r>
              <a:rPr lang="zh-CN" altLang="en-US" dirty="0">
                <a:hlinkClick r:id="rId7"/>
              </a:rPr>
              <a:t>简书 </a:t>
            </a:r>
            <a:r>
              <a:rPr lang="en-US" altLang="zh-CN" dirty="0">
                <a:hlinkClick r:id="rId7"/>
              </a:rPr>
              <a:t>(jianshu.com)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extLst>
              <a:ext uri="{FF2B5EF4-FFF2-40B4-BE49-F238E27FC236}">
                <a16:creationId xmlns:a16="http://schemas.microsoft.com/office/drawing/2014/main" id="{300778A3-C2F5-4E58-8A4A-7BA7D24A0C31}"/>
              </a:ext>
            </a:extLst>
          </p:cNvPr>
          <p:cNvSpPr txBox="1"/>
          <p:nvPr/>
        </p:nvSpPr>
        <p:spPr>
          <a:xfrm>
            <a:off x="387347" y="2795721"/>
            <a:ext cx="18950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源码推荐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EDCDCA-DC71-4CEF-BAED-3D606FE56246}"/>
              </a:ext>
            </a:extLst>
          </p:cNvPr>
          <p:cNvSpPr txBox="1"/>
          <p:nvPr/>
        </p:nvSpPr>
        <p:spPr>
          <a:xfrm>
            <a:off x="809349" y="3518493"/>
            <a:ext cx="6658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hlinkClick r:id="rId8"/>
              </a:rPr>
              <a:t>yanxicheung</a:t>
            </a:r>
            <a:r>
              <a:rPr lang="en-US" altLang="zh-CN" dirty="0">
                <a:hlinkClick r:id="rId8"/>
              </a:rPr>
              <a:t>/cub: C++ Unified Base Library. (github.com)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hlinkClick r:id="rId9"/>
              </a:rPr>
              <a:t>yanxicheung</a:t>
            </a:r>
            <a:r>
              <a:rPr lang="en-US" altLang="zh-CN" dirty="0">
                <a:hlinkClick r:id="rId9"/>
              </a:rPr>
              <a:t>/cut: Cut(C++ Unified Test) is a simple </a:t>
            </a:r>
            <a:r>
              <a:rPr lang="en-US" altLang="zh-CN" dirty="0" err="1">
                <a:hlinkClick r:id="rId9"/>
              </a:rPr>
              <a:t>xUnit</a:t>
            </a:r>
            <a:r>
              <a:rPr lang="en-US" altLang="zh-CN" dirty="0">
                <a:hlinkClick r:id="rId9"/>
              </a:rPr>
              <a:t> implements in modern </a:t>
            </a:r>
            <a:r>
              <a:rPr lang="en-US" altLang="zh-CN" dirty="0" err="1">
                <a:hlinkClick r:id="rId9"/>
              </a:rPr>
              <a:t>c++</a:t>
            </a:r>
            <a:r>
              <a:rPr lang="en-US" altLang="zh-CN" dirty="0">
                <a:hlinkClick r:id="rId9"/>
              </a:rPr>
              <a:t>11, which originated from </a:t>
            </a:r>
            <a:r>
              <a:rPr lang="en-US" altLang="zh-CN" dirty="0" err="1">
                <a:hlinkClick r:id="rId9"/>
              </a:rPr>
              <a:t>magellan</a:t>
            </a:r>
            <a:r>
              <a:rPr lang="en-US" altLang="zh-CN" dirty="0">
                <a:hlinkClick r:id="rId9"/>
              </a:rPr>
              <a:t>. (github.com)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27" y="-34926"/>
            <a:ext cx="12304682" cy="6950076"/>
          </a:xfrm>
          <a:prstGeom prst="rect">
            <a:avLst/>
          </a:prstGeom>
        </p:spPr>
      </p:pic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9035365" y="4589994"/>
            <a:ext cx="243895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宋体" panose="02010600030101010101" pitchFamily="2" charset="-122"/>
              </a:rPr>
              <a:t>目 录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宋体" panose="02010600030101010101" pitchFamily="2" charset="-122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9225865" y="5936100"/>
            <a:ext cx="26631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宋体" panose="02010600030101010101" pitchFamily="2" charset="-122"/>
              </a:rPr>
              <a:t>CONTENTS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0A2FFCF-27F6-45EB-A810-414DC1A75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1583DBB-A54D-496F-966A-328EBBA1F608}"/>
              </a:ext>
            </a:extLst>
          </p:cNvPr>
          <p:cNvGrpSpPr/>
          <p:nvPr/>
        </p:nvGrpSpPr>
        <p:grpSpPr>
          <a:xfrm>
            <a:off x="1351731" y="3167827"/>
            <a:ext cx="4765683" cy="1422167"/>
            <a:chOff x="6429563" y="2249540"/>
            <a:chExt cx="3982687" cy="1188508"/>
          </a:xfrm>
        </p:grpSpPr>
        <p:sp>
          <p:nvSpPr>
            <p:cNvPr id="24" name="Rectangle 39">
              <a:extLst>
                <a:ext uri="{FF2B5EF4-FFF2-40B4-BE49-F238E27FC236}">
                  <a16:creationId xmlns:a16="http://schemas.microsoft.com/office/drawing/2014/main" id="{9238CD0F-74AB-461B-9AA5-3BDA51B55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195" y="2249540"/>
              <a:ext cx="3494055" cy="36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800" b="1" dirty="0">
                  <a:solidFill>
                    <a:srgbClr val="000000"/>
                  </a:solidFill>
                  <a:latin typeface="+mn-ea"/>
                </a:rPr>
                <a:t>案例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FBC2F6D-DD35-4AB4-96E6-268ECCDA8A58}"/>
                </a:ext>
              </a:extLst>
            </p:cNvPr>
            <p:cNvGrpSpPr/>
            <p:nvPr/>
          </p:nvGrpSpPr>
          <p:grpSpPr>
            <a:xfrm>
              <a:off x="6429563" y="2318690"/>
              <a:ext cx="257184" cy="257184"/>
              <a:chOff x="4923349" y="1475317"/>
              <a:chExt cx="305414" cy="305414"/>
            </a:xfrm>
            <a:solidFill>
              <a:srgbClr val="E94E6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46ACA95-F13F-43A6-A66B-8223649D1CCF}"/>
                  </a:ext>
                </a:extLst>
              </p:cNvPr>
              <p:cNvSpPr/>
              <p:nvPr/>
            </p:nvSpPr>
            <p:spPr>
              <a:xfrm>
                <a:off x="4923349" y="1475317"/>
                <a:ext cx="305414" cy="305414"/>
              </a:xfrm>
              <a:prstGeom prst="ellipse">
                <a:avLst/>
              </a:prstGeom>
              <a:noFill/>
              <a:ln w="6350">
                <a:solidFill>
                  <a:srgbClr val="464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954F8A1-EF41-4D19-A41B-0947C876DFD5}"/>
                  </a:ext>
                </a:extLst>
              </p:cNvPr>
              <p:cNvSpPr/>
              <p:nvPr/>
            </p:nvSpPr>
            <p:spPr>
              <a:xfrm>
                <a:off x="5008132" y="1560100"/>
                <a:ext cx="135848" cy="135848"/>
              </a:xfrm>
              <a:prstGeom prst="ellipse">
                <a:avLst/>
              </a:prstGeom>
              <a:solidFill>
                <a:srgbClr val="46465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A6AF0C4F-30B3-4C77-94D0-E064B9C8D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194" y="3077955"/>
              <a:ext cx="2925829" cy="36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组合式设计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2D10255F-CE7F-4662-BABA-092EB640E14A}"/>
                </a:ext>
              </a:extLst>
            </p:cNvPr>
            <p:cNvGrpSpPr/>
            <p:nvPr/>
          </p:nvGrpSpPr>
          <p:grpSpPr>
            <a:xfrm>
              <a:off x="6429563" y="3147105"/>
              <a:ext cx="257184" cy="257184"/>
              <a:chOff x="4923349" y="1475317"/>
              <a:chExt cx="305414" cy="305414"/>
            </a:xfrm>
            <a:solidFill>
              <a:srgbClr val="E94E60"/>
            </a:solidFill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FDDC88D5-F764-4E3B-9F2C-B7435D8C2CC4}"/>
                  </a:ext>
                </a:extLst>
              </p:cNvPr>
              <p:cNvSpPr/>
              <p:nvPr/>
            </p:nvSpPr>
            <p:spPr>
              <a:xfrm>
                <a:off x="4923349" y="1475317"/>
                <a:ext cx="305414" cy="305414"/>
              </a:xfrm>
              <a:prstGeom prst="ellipse">
                <a:avLst/>
              </a:prstGeom>
              <a:noFill/>
              <a:ln w="6350">
                <a:solidFill>
                  <a:srgbClr val="4646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935E4AB2-FCCF-4712-ADC2-197BC7B8DC83}"/>
                  </a:ext>
                </a:extLst>
              </p:cNvPr>
              <p:cNvSpPr/>
              <p:nvPr/>
            </p:nvSpPr>
            <p:spPr>
              <a:xfrm>
                <a:off x="5008132" y="1560100"/>
                <a:ext cx="135848" cy="135848"/>
              </a:xfrm>
              <a:prstGeom prst="ellipse">
                <a:avLst/>
              </a:prstGeom>
              <a:solidFill>
                <a:srgbClr val="464658"/>
              </a:solidFill>
              <a:ln w="6350">
                <a:solidFill>
                  <a:srgbClr val="8D8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716472" y="2784598"/>
            <a:ext cx="493037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Go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语言下如何做？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DE1E8E-B5E8-4AE3-9B40-E4B349EB05C4}"/>
              </a:ext>
            </a:extLst>
          </p:cNvPr>
          <p:cNvSpPr txBox="1"/>
          <p:nvPr/>
        </p:nvSpPr>
        <p:spPr>
          <a:xfrm flipH="1">
            <a:off x="4093936" y="3835154"/>
            <a:ext cx="623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6"/>
              </a:rPr>
              <a:t>Go</a:t>
            </a:r>
            <a:r>
              <a:rPr lang="zh-CN" altLang="en-US" dirty="0">
                <a:hlinkClick r:id="rId6"/>
              </a:rPr>
              <a:t>语言面向对象之旅 </a:t>
            </a:r>
            <a:r>
              <a:rPr lang="en-US" altLang="zh-CN" dirty="0">
                <a:hlinkClick r:id="rId6"/>
              </a:rPr>
              <a:t>- </a:t>
            </a:r>
            <a:r>
              <a:rPr lang="zh-CN" altLang="en-US" dirty="0">
                <a:hlinkClick r:id="rId6"/>
              </a:rPr>
              <a:t>简书 </a:t>
            </a:r>
            <a:r>
              <a:rPr lang="en-US" altLang="zh-CN" dirty="0">
                <a:hlinkClick r:id="rId6"/>
              </a:rPr>
              <a:t>(jianshu.com)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1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587" y="-40021"/>
            <a:ext cx="12320685" cy="6938042"/>
          </a:xfrm>
          <a:prstGeom prst="rect">
            <a:avLst/>
          </a:prstGeom>
        </p:spPr>
      </p:pic>
      <p:sp>
        <p:nvSpPr>
          <p:cNvPr id="12" name="PA_文本框 50"/>
          <p:cNvSpPr txBox="1"/>
          <p:nvPr>
            <p:custDataLst>
              <p:tags r:id="rId2"/>
            </p:custDataLst>
          </p:nvPr>
        </p:nvSpPr>
        <p:spPr>
          <a:xfrm>
            <a:off x="1339254" y="2279265"/>
            <a:ext cx="10433646" cy="133613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spc="300" noProof="0" dirty="0">
                <a:solidFill>
                  <a:srgbClr val="4787C7"/>
                </a:solidFill>
                <a:latin typeface="+mn-ea"/>
              </a:rPr>
              <a:t>谢谢！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4787C7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3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50">
            <a:extLst>
              <a:ext uri="{FF2B5EF4-FFF2-40B4-BE49-F238E27FC236}">
                <a16:creationId xmlns:a16="http://schemas.microsoft.com/office/drawing/2014/main" id="{E8C8E419-E3A2-4BDB-8A83-5993922FD96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0780" y="2314776"/>
            <a:ext cx="10433646" cy="133613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300" normalizeH="0" baseline="0" dirty="0">
                <a:ln>
                  <a:noFill/>
                </a:ln>
                <a:solidFill>
                  <a:srgbClr val="4787C7"/>
                </a:solidFill>
                <a:effectLst/>
                <a:uLnTx/>
                <a:uFillTx/>
                <a:latin typeface="+mn-ea"/>
                <a:cs typeface="+mn-cs"/>
              </a:rPr>
              <a:t>案例</a:t>
            </a:r>
            <a:endParaRPr kumimoji="0" lang="zh-CN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4787C7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cs typeface="+mn-lt"/>
              </a:rPr>
              <a:t>ddd</a:t>
            </a:r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452760" y="381000"/>
            <a:ext cx="18021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配置管理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2050" name="图片 10" descr="configRepo">
            <a:extLst>
              <a:ext uri="{FF2B5EF4-FFF2-40B4-BE49-F238E27FC236}">
                <a16:creationId xmlns:a16="http://schemas.microsoft.com/office/drawing/2014/main" id="{6D1634DA-D071-4BBE-B4AF-A05B8544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808" y="1469202"/>
            <a:ext cx="4993441" cy="25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D79D24-FD73-4D6D-BF49-EE09F254A0D3}"/>
              </a:ext>
            </a:extLst>
          </p:cNvPr>
          <p:cNvSpPr txBox="1"/>
          <p:nvPr/>
        </p:nvSpPr>
        <p:spPr>
          <a:xfrm>
            <a:off x="2175029" y="4465468"/>
            <a:ext cx="4261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配置和配置之间没有依赖关系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拆分成一个个类是为了职责单一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组合是为了配置相关的代码更加集中</a:t>
            </a:r>
          </a:p>
        </p:txBody>
      </p:sp>
    </p:spTree>
    <p:extLst>
      <p:ext uri="{BB962C8B-B14F-4D97-AF65-F5344CB8AC3E}">
        <p14:creationId xmlns:p14="http://schemas.microsoft.com/office/powerpoint/2010/main" val="39762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87348" y="381000"/>
            <a:ext cx="21128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拼接器管理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074" name="图片 12" descr="splicing">
            <a:extLst>
              <a:ext uri="{FF2B5EF4-FFF2-40B4-BE49-F238E27FC236}">
                <a16:creationId xmlns:a16="http://schemas.microsoft.com/office/drawing/2014/main" id="{F4FE7607-8A1D-49F0-B685-34AA3A6F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76" y="1451989"/>
            <a:ext cx="5071447" cy="172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EF12EA-ED5A-4645-BECE-68A721CC68A1}"/>
              </a:ext>
            </a:extLst>
          </p:cNvPr>
          <p:cNvSpPr txBox="1"/>
          <p:nvPr/>
        </p:nvSpPr>
        <p:spPr>
          <a:xfrm>
            <a:off x="1827374" y="4065973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提炼基类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模板方法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提取公共通信代码</a:t>
            </a:r>
          </a:p>
        </p:txBody>
      </p:sp>
    </p:spTree>
    <p:extLst>
      <p:ext uri="{BB962C8B-B14F-4D97-AF65-F5344CB8AC3E}">
        <p14:creationId xmlns:p14="http://schemas.microsoft.com/office/powerpoint/2010/main" val="174284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87348" y="381000"/>
            <a:ext cx="18643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up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lt"/>
              </a:rPr>
              <a:t>层整理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1026" name="图片 11" descr="action">
            <a:extLst>
              <a:ext uri="{FF2B5EF4-FFF2-40B4-BE49-F238E27FC236}">
                <a16:creationId xmlns:a16="http://schemas.microsoft.com/office/drawing/2014/main" id="{B84DAE4F-0DBA-4213-A701-F075885EC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17" y="1287263"/>
            <a:ext cx="8491123" cy="292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422687-9CA2-4891-9C95-D1CDC570E4B6}"/>
              </a:ext>
            </a:extLst>
          </p:cNvPr>
          <p:cNvSpPr txBox="1"/>
          <p:nvPr/>
        </p:nvSpPr>
        <p:spPr>
          <a:xfrm>
            <a:off x="1800741" y="4208016"/>
            <a:ext cx="4304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策略模式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依赖倒置原则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提取基类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提取抽象接口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简化工厂管理成本，避免内存碎片化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8" name="文本框 7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/>
        </p:nvSpPr>
        <p:spPr>
          <a:xfrm>
            <a:off x="323007" y="458650"/>
            <a:ext cx="21927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lt"/>
              </a:rPr>
              <a:t>数据库提取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F864CB-556C-48AC-AE0E-FC495F6B5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91" y="1172656"/>
            <a:ext cx="6279424" cy="24081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27E58B-1C16-4E1A-8933-36D8CCF636F4}"/>
              </a:ext>
            </a:extLst>
          </p:cNvPr>
          <p:cNvSpPr txBox="1"/>
          <p:nvPr/>
        </p:nvSpPr>
        <p:spPr>
          <a:xfrm>
            <a:off x="1845129" y="3633777"/>
            <a:ext cx="37048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提炼接口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依赖倒置原则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策略模式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简单工厂方法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私有继承和包含拥有相同的语义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覆写的虚</a:t>
            </a:r>
            <a:r>
              <a:rPr lang="zh-CN" altLang="en-US" dirty="0"/>
              <a:t>函数私有化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E12900-A64C-4664-8271-0A95FCBA252D}"/>
              </a:ext>
            </a:extLst>
          </p:cNvPr>
          <p:cNvSpPr txBox="1"/>
          <p:nvPr/>
        </p:nvSpPr>
        <p:spPr>
          <a:xfrm>
            <a:off x="3629541" y="5309362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</a:rPr>
              <a:t>DAO</a:t>
            </a:r>
            <a:r>
              <a:rPr lang="zh-CN" altLang="en-US" dirty="0">
                <a:solidFill>
                  <a:srgbClr val="FF0000"/>
                </a:solidFill>
              </a:rPr>
              <a:t>依赖于具体数据库实例的句柄，但是句柄属于数据库实例的数据。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FF0000"/>
                </a:solidFill>
              </a:rPr>
              <a:t>DAO</a:t>
            </a:r>
            <a:r>
              <a:rPr lang="zh-CN" altLang="en-US" dirty="0">
                <a:solidFill>
                  <a:srgbClr val="FF0000"/>
                </a:solidFill>
              </a:rPr>
              <a:t>需要标记</a:t>
            </a:r>
            <a:r>
              <a:rPr lang="en-US" altLang="zh-CN" dirty="0">
                <a:solidFill>
                  <a:srgbClr val="FF0000"/>
                </a:solidFill>
              </a:rPr>
              <a:t>last error</a:t>
            </a:r>
            <a:r>
              <a:rPr lang="zh-CN" altLang="en-US" dirty="0">
                <a:solidFill>
                  <a:srgbClr val="FF0000"/>
                </a:solidFill>
              </a:rPr>
              <a:t>，这个数据每个</a:t>
            </a:r>
            <a:r>
              <a:rPr lang="en-US" altLang="zh-CN" dirty="0">
                <a:solidFill>
                  <a:srgbClr val="FF0000"/>
                </a:solidFill>
              </a:rPr>
              <a:t>DAO</a:t>
            </a:r>
            <a:r>
              <a:rPr lang="zh-CN" altLang="en-US" dirty="0">
                <a:solidFill>
                  <a:srgbClr val="FF0000"/>
                </a:solidFill>
              </a:rPr>
              <a:t>都有权使用。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以上依赖关系如何解决？？？？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6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004B9B-D686-4AEC-B548-E620BCF4F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38" y="84271"/>
            <a:ext cx="1895049" cy="1854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83BBD5-A1C4-4956-897E-6956C0B2BD9B}"/>
              </a:ext>
            </a:extLst>
          </p:cNvPr>
          <p:cNvSpPr txBox="1"/>
          <p:nvPr/>
        </p:nvSpPr>
        <p:spPr>
          <a:xfrm>
            <a:off x="3965357" y="2777871"/>
            <a:ext cx="426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似曾相识？？？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18966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浅蓝色商务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407</Words>
  <Application>Microsoft Office PowerPoint</Application>
  <PresentationFormat>宽屏</PresentationFormat>
  <Paragraphs>102</Paragraphs>
  <Slides>31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-apple-system</vt:lpstr>
      <vt:lpstr>PingFang SC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浅蓝色商务</dc:title>
  <dc:creator>张 建春</dc:creator>
  <cp:lastModifiedBy>admin</cp:lastModifiedBy>
  <cp:revision>147</cp:revision>
  <dcterms:created xsi:type="dcterms:W3CDTF">2018-10-24T07:54:43Z</dcterms:created>
  <dcterms:modified xsi:type="dcterms:W3CDTF">2021-11-04T08:20:00Z</dcterms:modified>
</cp:coreProperties>
</file>